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71" r:id="rId4"/>
    <p:sldId id="370" r:id="rId5"/>
    <p:sldId id="275" r:id="rId6"/>
    <p:sldId id="371" r:id="rId7"/>
    <p:sldId id="373" r:id="rId8"/>
    <p:sldId id="375" r:id="rId9"/>
    <p:sldId id="278" r:id="rId10"/>
    <p:sldId id="378" r:id="rId11"/>
    <p:sldId id="376" r:id="rId12"/>
    <p:sldId id="377" r:id="rId13"/>
    <p:sldId id="372" r:id="rId14"/>
    <p:sldId id="28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sign and Display" id="{7F742170-D516-4230-8AF5-991C06973B0D}">
          <p14:sldIdLst>
            <p14:sldId id="256"/>
            <p14:sldId id="259"/>
            <p14:sldId id="271"/>
            <p14:sldId id="370"/>
            <p14:sldId id="275"/>
            <p14:sldId id="371"/>
          </p14:sldIdLst>
        </p14:section>
        <p14:section name="Data Overview" id="{D2795E08-EE4E-452D-A12F-238C2005C2DA}">
          <p14:sldIdLst>
            <p14:sldId id="373"/>
            <p14:sldId id="375"/>
          </p14:sldIdLst>
        </p14:section>
        <p14:section name="Observed Biochemical Differences" id="{F38EF5AA-F0AB-4F80-B627-4965844F6363}">
          <p14:sldIdLst>
            <p14:sldId id="278"/>
            <p14:sldId id="378"/>
            <p14:sldId id="376"/>
            <p14:sldId id="377"/>
          </p14:sldIdLst>
        </p14:section>
        <p14:section name="Other Observations of Note" id="{534C89A0-4B15-4E2F-BD85-FA1C9CB0C144}">
          <p14:sldIdLst>
            <p14:sldId id="372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6E6E6"/>
    <a:srgbClr val="1E90FF"/>
    <a:srgbClr val="F08080"/>
    <a:srgbClr val="DA70D6"/>
    <a:srgbClr val="FFA500"/>
    <a:srgbClr val="4D4D4D"/>
    <a:srgbClr val="245794"/>
    <a:srgbClr val="E6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5" autoAdjust="0"/>
    <p:restoredTop sz="96713" autoAdjust="0"/>
  </p:normalViewPr>
  <p:slideViewPr>
    <p:cSldViewPr snapToGrid="0">
      <p:cViewPr varScale="1">
        <p:scale>
          <a:sx n="86" d="100"/>
          <a:sy n="86" d="100"/>
        </p:scale>
        <p:origin x="1373" y="58"/>
      </p:cViewPr>
      <p:guideLst>
        <p:guide orient="horz" pos="22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-251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1155A-8B9B-4938-9C39-7F2968C15032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94473-8AB4-4979-9F22-184369514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67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94473-8AB4-4979-9F22-18436951416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336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D2DB6-BA2F-4892-958C-D0E1814490B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62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D2DB6-BA2F-4892-958C-D0E1814490B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08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D2DB6-BA2F-4892-958C-D0E1814490B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5824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D2DB6-BA2F-4892-958C-D0E1814490B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573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ADCD31-4659-4B56-8612-7440AD03FA3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339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6985A5-EDD9-49E9-B088-D5593BCABA4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85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ADCD31-4659-4B56-8612-7440AD03FA3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37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80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ADCD31-4659-4B56-8612-7440AD03FA3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77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D2DB6-BA2F-4892-958C-D0E1814490B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58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D2DB6-BA2F-4892-958C-D0E1814490B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238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D2DB6-BA2F-4892-958C-D0E1814490B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02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.metabolon.com/" TargetMode="Externa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chemeClr val="tx1"/>
            </a:gs>
            <a:gs pos="60000">
              <a:schemeClr val="accent2"/>
            </a:gs>
          </a:gsLst>
          <a:lin ang="18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BE131F-353B-434A-9589-06456ECB33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0" y="0"/>
            <a:ext cx="79502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128574-2482-C043-822D-753531DC38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017" y="5843147"/>
            <a:ext cx="2302933" cy="429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0D43EA8-D4B2-5441-BEB3-D59EAE17EE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79" y="0"/>
            <a:ext cx="7946521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93956"/>
            <a:ext cx="8229600" cy="487362"/>
          </a:xfrm>
        </p:spPr>
        <p:txBody>
          <a:bodyPr>
            <a:normAutofit/>
          </a:bodyPr>
          <a:lstStyle>
            <a:lvl1pPr algn="l">
              <a:defRPr lang="en-US" sz="2900" b="1" kern="1200" baseline="0" dirty="0" smtClean="0">
                <a:solidFill>
                  <a:schemeClr val="tx2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72523F-83A6-4046-8298-E967CA82B1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770" y="189714"/>
            <a:ext cx="380059" cy="2743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6E34EB-5277-4D44-8F3C-1D7732C4CE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79" y="0"/>
            <a:ext cx="7946521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93956"/>
            <a:ext cx="8229600" cy="487362"/>
          </a:xfrm>
        </p:spPr>
        <p:txBody>
          <a:bodyPr>
            <a:normAutofit/>
          </a:bodyPr>
          <a:lstStyle>
            <a:lvl1pPr algn="l">
              <a:defRPr lang="en-US" sz="2900" b="1" kern="1200" baseline="0" dirty="0" smtClean="0">
                <a:solidFill>
                  <a:schemeClr val="tx2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DC7452-C888-E148-A136-1C4C987FC7E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770" y="189714"/>
            <a:ext cx="380059" cy="2743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370EE7-B533-8B4F-9158-30201A7BF5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79" y="0"/>
            <a:ext cx="7946521" cy="6858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DA12CD-DCA6-9047-8C7B-9ED902DE0C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770" y="189714"/>
            <a:ext cx="380059" cy="2743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6870"/>
            <a:ext cx="8229600" cy="1200329"/>
          </a:xfrm>
          <a:solidFill>
            <a:schemeClr val="accent6"/>
          </a:solidFill>
        </p:spPr>
        <p:txBody>
          <a:bodyPr>
            <a:sp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83307"/>
            <a:ext cx="8229600" cy="487362"/>
          </a:xfrm>
        </p:spPr>
        <p:txBody>
          <a:bodyPr>
            <a:normAutofit/>
          </a:bodyPr>
          <a:lstStyle>
            <a:lvl1pPr algn="l">
              <a:defRPr lang="en-US" sz="2900" b="1" kern="1200" baseline="0" dirty="0" smtClean="0">
                <a:solidFill>
                  <a:schemeClr val="tx2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471267-A7F0-7947-8342-9BF9A6155A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770" y="189714"/>
            <a:ext cx="38005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3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- Thank You Slide">
    <p:bg>
      <p:bgPr>
        <a:gradFill>
          <a:gsLst>
            <a:gs pos="0">
              <a:schemeClr val="tx1"/>
            </a:gs>
            <a:gs pos="60000">
              <a:schemeClr val="accent2"/>
            </a:gs>
          </a:gsLst>
          <a:lin ang="18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605E183-4FA1-D846-9342-A82087220E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0" y="0"/>
            <a:ext cx="79502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D323747-10D8-D747-A6BC-2330CC69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355" y="682925"/>
            <a:ext cx="8254104" cy="96904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800" b="1" spc="-1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9021AA8-DCA2-F14E-8875-A424FC87B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2355" y="1694998"/>
            <a:ext cx="8254104" cy="1846659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E00232-0233-4348-80C8-35705A1AC8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67" y="4725713"/>
            <a:ext cx="3073000" cy="5731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2B5157-C1D0-EF42-BF77-945E6839E18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67" y="5460205"/>
            <a:ext cx="2711789" cy="1693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F10A25-85FB-E348-8F79-8667F80225EE}"/>
              </a:ext>
            </a:extLst>
          </p:cNvPr>
          <p:cNvSpPr txBox="1"/>
          <p:nvPr userDrawn="1"/>
        </p:nvSpPr>
        <p:spPr>
          <a:xfrm>
            <a:off x="381896" y="5947397"/>
            <a:ext cx="2280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617 Davis Drive, Suite 100</a:t>
            </a:r>
            <a:br>
              <a:rPr lang="en-US" sz="12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</a:br>
            <a:r>
              <a:rPr lang="en-US" sz="12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Morrisville, NC 27560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AFCA9D-C326-5F4D-85CE-F65843B63F47}"/>
              </a:ext>
            </a:extLst>
          </p:cNvPr>
          <p:cNvSpPr txBox="1"/>
          <p:nvPr userDrawn="1"/>
        </p:nvSpPr>
        <p:spPr>
          <a:xfrm>
            <a:off x="2869015" y="5947397"/>
            <a:ext cx="1928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1" dirty="0" err="1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phone</a:t>
            </a:r>
            <a:r>
              <a:rPr lang="hr-HR" sz="12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hr-HR" sz="1200" b="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(</a:t>
            </a:r>
            <a:r>
              <a:rPr lang="hr-HR" sz="12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919)</a:t>
            </a:r>
            <a:r>
              <a:rPr lang="hr-HR" sz="1200" baseline="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hr-HR" sz="12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572-1711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fax </a:t>
            </a:r>
            <a:r>
              <a:rPr lang="hr-HR" sz="1200" b="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(</a:t>
            </a:r>
            <a:r>
              <a:rPr lang="hr-HR" sz="12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919)</a:t>
            </a:r>
            <a:r>
              <a:rPr lang="hr-HR" sz="1200" baseline="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hr-HR" sz="12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572-1721</a:t>
            </a:r>
            <a:endParaRPr lang="en-US" sz="12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4E6E47-0168-C84A-821A-B55704C931F3}"/>
              </a:ext>
            </a:extLst>
          </p:cNvPr>
          <p:cNvSpPr txBox="1"/>
          <p:nvPr userDrawn="1"/>
        </p:nvSpPr>
        <p:spPr>
          <a:xfrm>
            <a:off x="5004270" y="5904367"/>
            <a:ext cx="2509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accent6"/>
                </a:solidFill>
                <a:latin typeface="Montserrat" charset="0"/>
                <a:ea typeface="Montserrat" charset="0"/>
                <a:cs typeface="Montserrat" charset="0"/>
                <a:hlinkClick r:id="rId5"/>
              </a:rPr>
              <a:t>www.metabolon.com</a:t>
            </a:r>
            <a:endParaRPr lang="en-US" sz="1200" b="1" dirty="0">
              <a:solidFill>
                <a:schemeClr val="accent6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4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87B481-5257-D69A-877B-831E35F5E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38AB60-3C3C-AAE0-1F3E-846DC59DA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75322-2658-AFE3-01E5-DB2D34EF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8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fld id="{0D62520C-6070-49E2-B459-CDB0BDCB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Montserrat" pitchFamily="2" charset="77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Montserrat" pitchFamily="2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Montserra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emf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emf"/><Relationship Id="rId11" Type="http://schemas.openxmlformats.org/officeDocument/2006/relationships/image" Target="../media/image33.png"/><Relationship Id="rId5" Type="http://schemas.openxmlformats.org/officeDocument/2006/relationships/image" Target="../media/image27.emf"/><Relationship Id="rId10" Type="http://schemas.openxmlformats.org/officeDocument/2006/relationships/image" Target="../media/image32.png"/><Relationship Id="rId4" Type="http://schemas.openxmlformats.org/officeDocument/2006/relationships/image" Target="../media/image26.emf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0746" y="4719918"/>
            <a:ext cx="81025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dist="38100" sx="1000" sy="1000" algn="tl">
                    <a:srgbClr val="C0C0C0"/>
                  </a:outerShdw>
                </a:effectLst>
                <a:latin typeface="Montserrat" pitchFamily="2" charset="77"/>
              </a:rPr>
              <a:t>Purdue University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dist="38100" sx="1000" sy="1000" algn="tl">
                    <a:srgbClr val="C0C0C0"/>
                  </a:outerShdw>
                </a:effectLst>
                <a:latin typeface="Montserrat" pitchFamily="2" charset="77"/>
              </a:rPr>
              <a:t>Douglas Brubaker, PhD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dist="38100" sx="1000" sy="1000" algn="tl">
                    <a:srgbClr val="C0C0C0"/>
                  </a:outerShdw>
                </a:effectLst>
                <a:latin typeface="Montserrat" pitchFamily="2" charset="77"/>
              </a:rPr>
              <a:t>PURD-01-22VW</a:t>
            </a:r>
            <a:br>
              <a:rPr lang="en-US" sz="2000" dirty="0">
                <a:solidFill>
                  <a:schemeClr val="bg1"/>
                </a:solidFill>
                <a:effectLst>
                  <a:outerShdw dist="38100" sx="1000" sy="1000" algn="tl">
                    <a:srgbClr val="C0C0C0"/>
                  </a:outerShdw>
                </a:effectLst>
                <a:latin typeface="Montserrat" pitchFamily="2" charset="77"/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dist="38100" sx="1000" sy="1000" algn="tl">
                    <a:srgbClr val="C0C0C0"/>
                  </a:outerShdw>
                </a:effectLst>
                <a:latin typeface="Montserrat" pitchFamily="2" charset="77"/>
              </a:rPr>
              <a:t>October 24, 2022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dist="38100" sx="1000" sy="1000" algn="tl">
                    <a:srgbClr val="C0C0C0"/>
                  </a:outerShdw>
                </a:effectLst>
                <a:latin typeface="Montserrat" pitchFamily="2" charset="77"/>
              </a:rPr>
              <a:t>Jason Winnike, PhD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50856" y="893853"/>
            <a:ext cx="8042288" cy="2216714"/>
          </a:xfrm>
          <a:prstGeom prst="rect">
            <a:avLst/>
          </a:prstGeom>
          <a:effectLst>
            <a:outerShdw dist="35921" sx="1000" sy="1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4400" b="1" dirty="0">
                <a:solidFill>
                  <a:schemeClr val="bg1"/>
                </a:solidFill>
                <a:latin typeface="Montserrat" pitchFamily="2" charset="77"/>
              </a:rPr>
              <a:t>Sheep Rumen Study:  Defense Advanced Research Projects Agency (DARPA)</a:t>
            </a:r>
            <a:endParaRPr lang="en-US" sz="4400" dirty="0">
              <a:solidFill>
                <a:schemeClr val="bg1"/>
              </a:solidFill>
              <a:latin typeface="Montserrat" pitchFamily="2" charset="7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>
                <a:solidFill>
                  <a:schemeClr val="tx2"/>
                </a:solidFill>
              </a:rPr>
              <a:t>Nucleotide Metabolism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D19EA2-B779-87B4-A12E-8B2EB6481723}"/>
              </a:ext>
            </a:extLst>
          </p:cNvPr>
          <p:cNvGrpSpPr/>
          <p:nvPr/>
        </p:nvGrpSpPr>
        <p:grpSpPr>
          <a:xfrm>
            <a:off x="120358" y="691425"/>
            <a:ext cx="8903284" cy="5875020"/>
            <a:chOff x="120358" y="691425"/>
            <a:chExt cx="8903284" cy="587502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282E4E8-FC83-3C1E-1DC9-C3C90F3C2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358" y="691425"/>
              <a:ext cx="3665220" cy="587502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9AF9D95-CCBC-211A-5752-78358F4A45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14" r="2209" b="3800"/>
            <a:stretch/>
          </p:blipFill>
          <p:spPr>
            <a:xfrm>
              <a:off x="4283830" y="2623095"/>
              <a:ext cx="4300273" cy="2011680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1F0580A-C12F-E5D8-9217-0D97A93F0F2D}"/>
                </a:ext>
              </a:extLst>
            </p:cNvPr>
            <p:cNvGrpSpPr/>
            <p:nvPr/>
          </p:nvGrpSpPr>
          <p:grpSpPr>
            <a:xfrm>
              <a:off x="3844290" y="4665797"/>
              <a:ext cx="5179352" cy="1900648"/>
              <a:chOff x="3844290" y="4665797"/>
              <a:chExt cx="5179352" cy="1900648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C88B0C6-7932-40CB-AEC4-B9FF2591DF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44290" y="4665797"/>
                <a:ext cx="2560320" cy="1900648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357FDF52-7633-49B3-A5E7-DA587A7DFD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63322" y="4665798"/>
                <a:ext cx="2560320" cy="1900647"/>
              </a:xfrm>
              <a:prstGeom prst="rect">
                <a:avLst/>
              </a:prstGeom>
              <a:noFill/>
              <a:ln w="0">
                <a:noFill/>
              </a:ln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D218BA5-32D8-5833-58B4-2B6D74974F82}"/>
                </a:ext>
              </a:extLst>
            </p:cNvPr>
            <p:cNvGrpSpPr/>
            <p:nvPr/>
          </p:nvGrpSpPr>
          <p:grpSpPr>
            <a:xfrm>
              <a:off x="3844290" y="691425"/>
              <a:ext cx="5179352" cy="1900648"/>
              <a:chOff x="3844290" y="691425"/>
              <a:chExt cx="5179352" cy="1900648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2DB41C9-3F6E-4C46-9931-7B0783DBD5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44290" y="691425"/>
                <a:ext cx="2560320" cy="1900648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12110B0-D4CC-439A-9335-5A2B370377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463322" y="691425"/>
                <a:ext cx="2560320" cy="1900647"/>
              </a:xfrm>
              <a:prstGeom prst="rect">
                <a:avLst/>
              </a:prstGeom>
              <a:noFill/>
              <a:ln w="0"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56897340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>
                <a:solidFill>
                  <a:schemeClr val="tx2"/>
                </a:solidFill>
              </a:rPr>
              <a:t>Protein Degradation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63322AD-4FDA-C92E-DBFB-5B395AC39567}"/>
              </a:ext>
            </a:extLst>
          </p:cNvPr>
          <p:cNvGrpSpPr/>
          <p:nvPr/>
        </p:nvGrpSpPr>
        <p:grpSpPr>
          <a:xfrm>
            <a:off x="192786" y="741426"/>
            <a:ext cx="8758428" cy="6093398"/>
            <a:chOff x="192786" y="741426"/>
            <a:chExt cx="8758428" cy="609339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C045D18-CF2A-A502-C0D0-6D6600A44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786" y="741426"/>
              <a:ext cx="1211580" cy="404622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082D827-E7F5-2495-9DE4-9EE6A9C83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56294" y="741426"/>
              <a:ext cx="1211580" cy="33147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FD23E96-7EE2-43C2-1FD1-E738D4F1D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19802" y="741426"/>
              <a:ext cx="1211580" cy="40462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7531EB2-C9D4-2E58-2D4D-7B63FF90CE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58" r="2606" b="84"/>
            <a:stretch/>
          </p:blipFill>
          <p:spPr>
            <a:xfrm>
              <a:off x="3933701" y="1615443"/>
              <a:ext cx="3601875" cy="142645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9DECB95-C88C-030E-6955-BDD50CC5A4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819" r="2506" b="882"/>
            <a:stretch/>
          </p:blipFill>
          <p:spPr>
            <a:xfrm>
              <a:off x="5420705" y="2897592"/>
              <a:ext cx="3530509" cy="189005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0E04906-B985-54FB-5B27-5E3C82910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53834" y="741426"/>
              <a:ext cx="1897380" cy="14097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44C2FC7-BF0E-444D-A6AF-12591EB33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2786" y="4832356"/>
              <a:ext cx="2651760" cy="1968528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48B133D-3D70-4AD8-9251-CE61A821C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200400" y="4832356"/>
              <a:ext cx="2651760" cy="1968528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10198E4-CB8C-4247-9D7E-F9EE6CF8C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8014" y="4798416"/>
              <a:ext cx="2743200" cy="2036408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8215037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Inflammatory &amp; Oxidative Stress Markers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183383A-07CA-5282-F229-4E39D52C473C}"/>
              </a:ext>
            </a:extLst>
          </p:cNvPr>
          <p:cNvGrpSpPr/>
          <p:nvPr/>
        </p:nvGrpSpPr>
        <p:grpSpPr>
          <a:xfrm>
            <a:off x="101346" y="1261110"/>
            <a:ext cx="8941308" cy="4335780"/>
            <a:chOff x="101346" y="1267206"/>
            <a:chExt cx="8941308" cy="433578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A84D29B-1D0C-2768-BB94-6D7B05FFA69F}"/>
                </a:ext>
              </a:extLst>
            </p:cNvPr>
            <p:cNvGrpSpPr/>
            <p:nvPr/>
          </p:nvGrpSpPr>
          <p:grpSpPr>
            <a:xfrm>
              <a:off x="3684270" y="1267206"/>
              <a:ext cx="5358384" cy="4335780"/>
              <a:chOff x="3684270" y="1267206"/>
              <a:chExt cx="5358384" cy="433578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03E79764-67BF-8FF0-4506-C90646A887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369" t="4012" r="3178" b="6425"/>
              <a:stretch/>
            </p:blipFill>
            <p:spPr>
              <a:xfrm>
                <a:off x="4808064" y="4289531"/>
                <a:ext cx="3110796" cy="1313455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436DFC2-74DD-835E-D020-4B2B6A975B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916" t="4386" r="2507" b="4386"/>
              <a:stretch/>
            </p:blipFill>
            <p:spPr>
              <a:xfrm>
                <a:off x="4511768" y="1267206"/>
                <a:ext cx="3703389" cy="891539"/>
              </a:xfrm>
              <a:prstGeom prst="rect">
                <a:avLst/>
              </a:prstGeom>
            </p:spPr>
          </p:pic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EF11CD0C-AD7D-2493-8F9E-E18ADF73F122}"/>
                  </a:ext>
                </a:extLst>
              </p:cNvPr>
              <p:cNvGrpSpPr/>
              <p:nvPr/>
            </p:nvGrpSpPr>
            <p:grpSpPr>
              <a:xfrm>
                <a:off x="3684270" y="2239874"/>
                <a:ext cx="5358384" cy="1968528"/>
                <a:chOff x="3684270" y="2139263"/>
                <a:chExt cx="5358384" cy="1968528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34C23356-5684-4265-9C08-E7C3AC04EF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684270" y="2139263"/>
                  <a:ext cx="2651760" cy="1968528"/>
                </a:xfrm>
                <a:prstGeom prst="rect">
                  <a:avLst/>
                </a:prstGeom>
                <a:noFill/>
                <a:ln w="0">
                  <a:noFill/>
                </a:ln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04FE52B9-A3B7-49D0-92FE-7D1260837A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390894" y="2139263"/>
                  <a:ext cx="2651760" cy="1968528"/>
                </a:xfrm>
                <a:prstGeom prst="rect">
                  <a:avLst/>
                </a:prstGeom>
                <a:noFill/>
                <a:ln w="0">
                  <a:noFill/>
                </a:ln>
              </p:spPr>
            </p:pic>
          </p:grp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CA53F18-24CD-4293-B5BA-22536B9AD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346" y="1267206"/>
              <a:ext cx="3528060" cy="43357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494405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>
                <a:solidFill>
                  <a:schemeClr val="tx2"/>
                </a:solidFill>
              </a:rPr>
              <a:t>Carbohydrate Metabolism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17808B-AF4F-5B62-85DC-744A2D890B8D}"/>
              </a:ext>
            </a:extLst>
          </p:cNvPr>
          <p:cNvGrpSpPr/>
          <p:nvPr/>
        </p:nvGrpSpPr>
        <p:grpSpPr>
          <a:xfrm>
            <a:off x="47244" y="803910"/>
            <a:ext cx="9049512" cy="5250180"/>
            <a:chOff x="47244" y="803910"/>
            <a:chExt cx="9049512" cy="525018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5B18AA3-9F18-D0B9-AE7D-CAE4A08DA0E4}"/>
                </a:ext>
              </a:extLst>
            </p:cNvPr>
            <p:cNvGrpSpPr/>
            <p:nvPr/>
          </p:nvGrpSpPr>
          <p:grpSpPr>
            <a:xfrm>
              <a:off x="3266948" y="1251199"/>
              <a:ext cx="5829808" cy="4355603"/>
              <a:chOff x="3266948" y="1217258"/>
              <a:chExt cx="5829808" cy="435560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310BE39-E510-0749-E15D-476D406A39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365" r="1272" b="464"/>
              <a:stretch/>
            </p:blipFill>
            <p:spPr>
              <a:xfrm>
                <a:off x="3748546" y="1217258"/>
                <a:ext cx="4572000" cy="2853667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3E5D6B8-F245-4ACB-9431-75D13585DE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66948" y="4147376"/>
                <a:ext cx="1920240" cy="1425485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50BE16C-0E0C-4F5A-B3F2-A0843A41B4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21732" y="4147375"/>
                <a:ext cx="1920240" cy="1425486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3E18166A-E248-4E4A-AE24-DD6EBBFB3C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76516" y="4147375"/>
                <a:ext cx="1920240" cy="1425486"/>
              </a:xfrm>
              <a:prstGeom prst="rect">
                <a:avLst/>
              </a:prstGeom>
              <a:noFill/>
              <a:ln w="0">
                <a:noFill/>
              </a:ln>
            </p:spPr>
          </p:pic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098C9DC-55F8-C5D5-DEB3-BAD5E83F0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244" y="803910"/>
              <a:ext cx="3185160" cy="52501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440627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52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7"/>
          <p:cNvSpPr txBox="1">
            <a:spLocks noGrp="1"/>
          </p:cNvSpPr>
          <p:nvPr>
            <p:ph type="title"/>
          </p:nvPr>
        </p:nvSpPr>
        <p:spPr>
          <a:xfrm>
            <a:off x="457200" y="193956"/>
            <a:ext cx="82296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noProof="0" dirty="0">
                <a:solidFill>
                  <a:schemeClr val="tx2"/>
                </a:solidFill>
              </a:rPr>
              <a:t>Study Overview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2668301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6">
                    <a:lumMod val="90000"/>
                  </a:schemeClr>
                </a:solidFill>
                <a:latin typeface="Montserrat" pitchFamily="2" charset="77"/>
              </a:rPr>
              <a:t>Study Design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1016914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90000"/>
                  </a:schemeClr>
                </a:solidFill>
                <a:latin typeface="Montserrat" pitchFamily="2" charset="77"/>
              </a:rPr>
              <a:t>Study Objective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8680" y="1381755"/>
            <a:ext cx="7406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goal of this global metabolomic study was to examine the metabolomic profile manifested in sheep rumen fluid, with the goal of  investigating the relationship between gut microbes and osteoarthritis.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9991" y="3043079"/>
            <a:ext cx="7404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Metabolon received 48 sheep rumen fluid samples on August 18, 2022. Global metabolic profiles were determined from the experimental groups outlined in the table below.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F9E010B-0372-4FF5-89EF-084772FB8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154399"/>
              </p:ext>
            </p:extLst>
          </p:nvPr>
        </p:nvGraphicFramePr>
        <p:xfrm>
          <a:off x="2743200" y="4376348"/>
          <a:ext cx="365760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914400">
                  <a:extLst>
                    <a:ext uri="{9D8B030D-6E8A-4147-A177-3AD203B41FA5}">
                      <a16:colId xmlns:a16="http://schemas.microsoft.com/office/drawing/2014/main" val="113050088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466152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7779284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10871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Female Sheep Rumen Fluid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8678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Male Sheep Rumen Fluid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836056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>
                <a:solidFill>
                  <a:schemeClr val="tx2"/>
                </a:solidFill>
              </a:rPr>
              <a:t>Statistical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B789C46-03CF-43BE-BE10-74E68B0D89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752148"/>
              </p:ext>
            </p:extLst>
          </p:nvPr>
        </p:nvGraphicFramePr>
        <p:xfrm>
          <a:off x="3022600" y="2445385"/>
          <a:ext cx="3098800" cy="1967230"/>
        </p:xfrm>
        <a:graphic>
          <a:graphicData uri="http://schemas.openxmlformats.org/drawingml/2006/table">
            <a:tbl>
              <a:tblPr/>
              <a:tblGrid>
                <a:gridCol w="1549400">
                  <a:extLst>
                    <a:ext uri="{9D8B030D-6E8A-4147-A177-3AD203B41FA5}">
                      <a16:colId xmlns:a16="http://schemas.microsoft.com/office/drawing/2014/main" val="1526247183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302686446"/>
                    </a:ext>
                  </a:extLst>
                </a:gridCol>
              </a:tblGrid>
              <a:tr h="1968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Statistical Comparison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9746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Nested ANOVA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81103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79000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biochemicals</a:t>
                      </a:r>
                    </a:p>
                    <a:p>
                      <a:pPr algn="ctr" fontAlgn="ctr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≤0.05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961045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Biochemicals </a:t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  <a:r>
                        <a:rPr lang="en-US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↓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45 |</a:t>
                      </a:r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</a:rPr>
                        <a:t> 222</a:t>
                      </a:r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7885633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biochemicals</a:t>
                      </a:r>
                    </a:p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0.05&lt;</a:t>
                      </a:r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394881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Biochemicals </a:t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  <a:r>
                        <a:rPr lang="en-US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↓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 |</a:t>
                      </a:r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</a:rPr>
                        <a:t> 21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734141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noProof="0" dirty="0">
                <a:latin typeface="Montserrat" panose="00000500000000000000" pitchFamily="2" charset="0"/>
              </a:rPr>
              <a:t>Platform QC and Metabolite Summary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tserrat" panose="00000500000000000000" pitchFamily="2" charset="0"/>
            </a:endParaRP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C792B38-A63E-4947-B2D7-C2DB94F3F465}" type="slidenum">
              <a:rPr lang="en-US" kern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US" kern="0" dirty="0"/>
          </a:p>
        </p:txBody>
      </p:sp>
      <p:sp>
        <p:nvSpPr>
          <p:cNvPr id="8" name="Text Box 45"/>
          <p:cNvSpPr txBox="1">
            <a:spLocks noChangeArrowheads="1"/>
          </p:cNvSpPr>
          <p:nvPr/>
        </p:nvSpPr>
        <p:spPr bwMode="auto">
          <a:xfrm>
            <a:off x="803148" y="3188873"/>
            <a:ext cx="753770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spcAft>
                <a:spcPts val="0"/>
              </a:spcAft>
            </a:pPr>
            <a:r>
              <a:rPr lang="en-US" sz="1050" baseline="0" dirty="0">
                <a:solidFill>
                  <a:srgbClr val="4F9FCC"/>
                </a:solidFill>
                <a:latin typeface="+mj-lt"/>
                <a:ea typeface="+mj-ea"/>
                <a:cs typeface="+mj-cs"/>
              </a:rPr>
              <a:t>Internal Standards</a:t>
            </a:r>
            <a:r>
              <a:rPr lang="en-US" sz="1050" baseline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1050" baseline="0" dirty="0">
                <a:solidFill>
                  <a:sysClr val="windowText" lastClr="000000"/>
                </a:solidFill>
                <a:latin typeface="+mj-lt"/>
                <a:ea typeface="+mj-ea"/>
                <a:cs typeface="+mj-cs"/>
              </a:rPr>
              <a:t>standards spiked into each of the study samples prior to injection into the MS instrument</a:t>
            </a:r>
          </a:p>
          <a:p>
            <a:pPr defTabSz="457200" fontAlgn="auto">
              <a:spcAft>
                <a:spcPts val="0"/>
              </a:spcAft>
            </a:pPr>
            <a:r>
              <a:rPr lang="en-US" sz="1050" baseline="0" dirty="0">
                <a:solidFill>
                  <a:srgbClr val="4F9FCC"/>
                </a:solidFill>
                <a:latin typeface="+mj-lt"/>
                <a:ea typeface="+mj-ea"/>
                <a:cs typeface="+mj-cs"/>
              </a:rPr>
              <a:t>Endogenous Metabolites</a:t>
            </a:r>
            <a:r>
              <a:rPr lang="en-US" sz="1050" baseline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1050" baseline="0" dirty="0">
                <a:solidFill>
                  <a:sysClr val="windowText" lastClr="000000"/>
                </a:solidFill>
                <a:latin typeface="+mj-lt"/>
                <a:ea typeface="+mj-ea"/>
                <a:cs typeface="+mj-cs"/>
              </a:rPr>
              <a:t>from CMTRX samples – technical replicates created from a small portion of experimental samples</a:t>
            </a:r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2899811" y="1081984"/>
            <a:ext cx="33443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fontAlgn="auto">
              <a:spcAft>
                <a:spcPts val="0"/>
              </a:spcAft>
            </a:pPr>
            <a:r>
              <a:rPr lang="en-US" sz="1600" b="1" cap="all" baseline="0" dirty="0">
                <a:solidFill>
                  <a:srgbClr val="4F9FCC"/>
                </a:solidFill>
                <a:latin typeface="+mj-lt"/>
                <a:ea typeface="+mj-ea"/>
                <a:cs typeface="+mj-cs"/>
              </a:rPr>
              <a:t>Data Quality and Precision</a:t>
            </a:r>
          </a:p>
        </p:txBody>
      </p:sp>
      <p:sp>
        <p:nvSpPr>
          <p:cNvPr id="11" name="Text Box 69"/>
          <p:cNvSpPr txBox="1">
            <a:spLocks noChangeArrowheads="1"/>
          </p:cNvSpPr>
          <p:nvPr/>
        </p:nvSpPr>
        <p:spPr bwMode="auto">
          <a:xfrm>
            <a:off x="533400" y="3733905"/>
            <a:ext cx="8077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i="1" baseline="0" dirty="0">
                <a:latin typeface="+mj-lt"/>
              </a:rPr>
              <a:t>These data are within Metabolon’s QC specifications.</a:t>
            </a: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3103906" y="4415000"/>
            <a:ext cx="29361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fontAlgn="auto">
              <a:spcAft>
                <a:spcPts val="0"/>
              </a:spcAft>
            </a:pPr>
            <a:r>
              <a:rPr lang="en-US" sz="1600" b="1" cap="all" baseline="0" dirty="0">
                <a:solidFill>
                  <a:srgbClr val="4F9FCC"/>
                </a:solidFill>
                <a:latin typeface="+mj-lt"/>
                <a:ea typeface="+mj-ea"/>
                <a:cs typeface="+mj-cs"/>
              </a:rPr>
              <a:t>Number of Metabolites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962137"/>
              </p:ext>
            </p:extLst>
          </p:nvPr>
        </p:nvGraphicFramePr>
        <p:xfrm>
          <a:off x="1697441" y="4760010"/>
          <a:ext cx="5749118" cy="9144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245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Metabolite Classification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Rumen (Sheep)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>
                          <a:latin typeface="Arial" pitchFamily="34" charset="0"/>
                          <a:cs typeface="Arial" pitchFamily="34" charset="0"/>
                        </a:rPr>
                        <a:t>Named/Identified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Arial" pitchFamily="34" charset="0"/>
                          <a:cs typeface="Arial" pitchFamily="34" charset="0"/>
                        </a:rPr>
                        <a:t>510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820044"/>
              </p:ext>
            </p:extLst>
          </p:nvPr>
        </p:nvGraphicFramePr>
        <p:xfrm>
          <a:off x="1697441" y="1426994"/>
          <a:ext cx="5749119" cy="136815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45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5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9479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Quality Control Sample (Matrix)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Median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RSD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4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Rumen (Sheep)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479"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>
                          <a:latin typeface="Arial" pitchFamily="34" charset="0"/>
                          <a:cs typeface="Arial" pitchFamily="34" charset="0"/>
                        </a:rPr>
                        <a:t>Internal Standard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5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Endogenous Metabolites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4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Data Display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109C10-045B-C30E-8D69-DEB3580863A0}"/>
              </a:ext>
            </a:extLst>
          </p:cNvPr>
          <p:cNvGrpSpPr/>
          <p:nvPr/>
        </p:nvGrpSpPr>
        <p:grpSpPr>
          <a:xfrm>
            <a:off x="867332" y="1414101"/>
            <a:ext cx="7409336" cy="4029798"/>
            <a:chOff x="867332" y="1411053"/>
            <a:chExt cx="7409336" cy="402979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0E7305-9565-485A-94B6-DA74E9BA546C}"/>
                </a:ext>
              </a:extLst>
            </p:cNvPr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332" y="1411053"/>
              <a:ext cx="4064131" cy="3516549"/>
            </a:xfrm>
            <a:prstGeom prst="rect">
              <a:avLst/>
            </a:prstGeom>
            <a:noFill/>
            <a:ln w="0">
              <a:noFill/>
            </a:ln>
          </p:spPr>
        </p:pic>
        <p:grpSp>
          <p:nvGrpSpPr>
            <p:cNvPr id="24" name="Group 32">
              <a:extLst>
                <a:ext uri="{FF2B5EF4-FFF2-40B4-BE49-F238E27FC236}">
                  <a16:creationId xmlns:a16="http://schemas.microsoft.com/office/drawing/2014/main" id="{1B8303C4-4EFA-4355-B7B0-63EAEBB7BC2F}"/>
                </a:ext>
              </a:extLst>
            </p:cNvPr>
            <p:cNvGrpSpPr/>
            <p:nvPr/>
          </p:nvGrpSpPr>
          <p:grpSpPr>
            <a:xfrm>
              <a:off x="2068179" y="1459821"/>
              <a:ext cx="2139156" cy="3901782"/>
              <a:chOff x="3043420" y="1339085"/>
              <a:chExt cx="2953424" cy="3901782"/>
            </a:xfrm>
          </p:grpSpPr>
          <p:sp>
            <p:nvSpPr>
              <p:cNvPr id="25" name="Text Box 6">
                <a:extLst>
                  <a:ext uri="{FF2B5EF4-FFF2-40B4-BE49-F238E27FC236}">
                    <a16:creationId xmlns:a16="http://schemas.microsoft.com/office/drawing/2014/main" id="{844780FB-B234-4414-B966-6BA221FDB7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83103" y="1339085"/>
                <a:ext cx="2674058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i="1" dirty="0">
                    <a:solidFill>
                      <a:srgbClr val="4D4D4D"/>
                    </a:solidFill>
                    <a:cs typeface="Arial" pitchFamily="34" charset="0"/>
                  </a:rPr>
                  <a:t>Metabolite Name</a:t>
                </a:r>
                <a:endParaRPr lang="en-US" b="1" i="1" dirty="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 Box 4">
                <a:extLst>
                  <a:ext uri="{FF2B5EF4-FFF2-40B4-BE49-F238E27FC236}">
                    <a16:creationId xmlns:a16="http://schemas.microsoft.com/office/drawing/2014/main" id="{6234519A-C378-40C4-A8C7-5A3A23042E4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043420" y="4871535"/>
                <a:ext cx="295342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i="1" dirty="0">
                    <a:solidFill>
                      <a:srgbClr val="4D4D4D"/>
                    </a:solidFill>
                    <a:cs typeface="Arial" pitchFamily="34" charset="0"/>
                  </a:rPr>
                  <a:t>Group</a:t>
                </a:r>
                <a:endParaRPr lang="en-US" sz="1400" b="1" i="1" dirty="0">
                  <a:solidFill>
                    <a:srgbClr val="4D4D4D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7C08E3-46E8-4744-A238-60072230F567}"/>
                </a:ext>
              </a:extLst>
            </p:cNvPr>
            <p:cNvGrpSpPr/>
            <p:nvPr/>
          </p:nvGrpSpPr>
          <p:grpSpPr>
            <a:xfrm>
              <a:off x="5295342" y="1453725"/>
              <a:ext cx="2981326" cy="3987126"/>
              <a:chOff x="5410200" y="1258824"/>
              <a:chExt cx="2981326" cy="3987126"/>
            </a:xfrm>
          </p:grpSpPr>
          <p:grpSp>
            <p:nvGrpSpPr>
              <p:cNvPr id="29" name="Group 32">
                <a:extLst>
                  <a:ext uri="{FF2B5EF4-FFF2-40B4-BE49-F238E27FC236}">
                    <a16:creationId xmlns:a16="http://schemas.microsoft.com/office/drawing/2014/main" id="{702A7F57-67E4-470D-8820-FB619734C1E3}"/>
                  </a:ext>
                </a:extLst>
              </p:cNvPr>
              <p:cNvGrpSpPr/>
              <p:nvPr/>
            </p:nvGrpSpPr>
            <p:grpSpPr>
              <a:xfrm>
                <a:off x="5410200" y="1258824"/>
                <a:ext cx="2981326" cy="3987126"/>
                <a:chOff x="5811343" y="-500596"/>
                <a:chExt cx="2499687" cy="3987126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B07D999-3F6A-4210-B245-AA0190FC9EA8}"/>
                    </a:ext>
                  </a:extLst>
                </p:cNvPr>
                <p:cNvSpPr/>
                <p:nvPr/>
              </p:nvSpPr>
              <p:spPr>
                <a:xfrm>
                  <a:off x="5811343" y="-120630"/>
                  <a:ext cx="2499687" cy="36071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Text Box 6">
                  <a:extLst>
                    <a:ext uri="{FF2B5EF4-FFF2-40B4-BE49-F238E27FC236}">
                      <a16:creationId xmlns:a16="http://schemas.microsoft.com/office/drawing/2014/main" id="{F84C0FE5-7D92-4FFD-8CA0-2D24DD03219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231295" y="-500596"/>
                  <a:ext cx="1732777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b="1" i="1" dirty="0">
                      <a:solidFill>
                        <a:srgbClr val="4D4D4D"/>
                      </a:solidFill>
                      <a:cs typeface="Arial" pitchFamily="34" charset="0"/>
                    </a:rPr>
                    <a:t>Box Plot Legend</a:t>
                  </a:r>
                </a:p>
              </p:txBody>
            </p:sp>
          </p:grpSp>
          <p:pic>
            <p:nvPicPr>
              <p:cNvPr id="30" name="Picture 2">
                <a:extLst>
                  <a:ext uri="{FF2B5EF4-FFF2-40B4-BE49-F238E27FC236}">
                    <a16:creationId xmlns:a16="http://schemas.microsoft.com/office/drawing/2014/main" id="{800030F6-9499-430D-B779-18D137A993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068080" y="1744984"/>
                <a:ext cx="1282706" cy="33610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PicPr>
              <a:picLocks/>
            </p:cNvPicPr>
            <p:nvPr/>
          </p:nvPicPr>
          <p:blipFill rotWithShape="1">
            <a:blip r:embed="rId5"/>
            <a:srcRect l="8791" t="19868" r="39927" b="30463"/>
            <a:stretch/>
          </p:blipFill>
          <p:spPr>
            <a:xfrm>
              <a:off x="5343295" y="3388392"/>
              <a:ext cx="1057072" cy="515601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noProof="0" dirty="0">
                <a:latin typeface="Montserrat" panose="00000500000000000000" pitchFamily="2" charset="0"/>
              </a:rPr>
              <a:t>Statistical Analyses 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tserrat" panose="00000500000000000000" pitchFamily="2" charset="0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C792B38-A63E-4947-B2D7-C2DB94F3F465}" type="slidenum">
              <a:rPr lang="en-US" kern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en-US" kern="0" dirty="0"/>
          </a:p>
        </p:txBody>
      </p:sp>
      <p:sp>
        <p:nvSpPr>
          <p:cNvPr id="10" name="Text Box 55"/>
          <p:cNvSpPr txBox="1">
            <a:spLocks noChangeArrowheads="1"/>
          </p:cNvSpPr>
          <p:nvPr/>
        </p:nvSpPr>
        <p:spPr bwMode="auto">
          <a:xfrm>
            <a:off x="395536" y="980728"/>
            <a:ext cx="84582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auto">
              <a:spcAft>
                <a:spcPts val="0"/>
              </a:spcAft>
              <a:buFont typeface="Wingdings" pitchFamily="2" charset="2"/>
              <a:buChar char="§"/>
            </a:pPr>
            <a:r>
              <a:rPr lang="en-US" baseline="0" dirty="0">
                <a:solidFill>
                  <a:sysClr val="windowText" lastClr="000000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>
                <a:solidFill>
                  <a:srgbClr val="4F9FCC"/>
                </a:solidFill>
                <a:latin typeface="+mj-lt"/>
                <a:ea typeface="+mj-ea"/>
                <a:cs typeface="+mj-cs"/>
              </a:rPr>
              <a:t>Nested</a:t>
            </a:r>
            <a:r>
              <a:rPr lang="en-US" baseline="0" dirty="0">
                <a:solidFill>
                  <a:srgbClr val="4F9FCC"/>
                </a:solidFill>
                <a:latin typeface="+mj-lt"/>
                <a:ea typeface="+mj-ea"/>
                <a:cs typeface="+mj-cs"/>
              </a:rPr>
              <a:t> ANOVA Contrast </a:t>
            </a:r>
            <a:r>
              <a:rPr lang="en-US" baseline="0" dirty="0">
                <a:solidFill>
                  <a:sysClr val="windowText" lastClr="000000"/>
                </a:solidFill>
                <a:latin typeface="+mj-lt"/>
                <a:ea typeface="+mj-ea"/>
                <a:cs typeface="+mj-cs"/>
              </a:rPr>
              <a:t>was used to determine whether the means of two populations were different.</a:t>
            </a:r>
          </a:p>
          <a:p>
            <a:pPr defTabSz="457200" fontAlgn="auto">
              <a:spcAft>
                <a:spcPts val="0"/>
              </a:spcAft>
            </a:pPr>
            <a:endParaRPr lang="en-US" sz="1050" baseline="0" dirty="0">
              <a:solidFill>
                <a:sysClr val="windowText" lastClr="000000"/>
              </a:solidFill>
              <a:latin typeface="+mj-lt"/>
              <a:ea typeface="+mj-ea"/>
              <a:cs typeface="+mj-cs"/>
            </a:endParaRPr>
          </a:p>
          <a:p>
            <a:pPr defTabSz="457200" fontAlgn="auto">
              <a:spcAft>
                <a:spcPts val="0"/>
              </a:spcAft>
            </a:pPr>
            <a:r>
              <a:rPr lang="en-US" sz="1400" baseline="0" dirty="0">
                <a:solidFill>
                  <a:sysClr val="windowText" lastClr="000000"/>
                </a:solidFill>
                <a:latin typeface="+mj-lt"/>
                <a:ea typeface="+mj-ea"/>
                <a:cs typeface="+mj-cs"/>
              </a:rPr>
              <a:t>        </a:t>
            </a:r>
            <a:r>
              <a:rPr lang="en-US" sz="1400" baseline="0" dirty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p-value: evidence that the means are different (smaller is better)</a:t>
            </a:r>
          </a:p>
          <a:p>
            <a:pPr defTabSz="457200" fontAlgn="auto">
              <a:spcAft>
                <a:spcPts val="0"/>
              </a:spcAft>
              <a:buFont typeface="Wingdings" pitchFamily="2" charset="2"/>
              <a:buNone/>
            </a:pPr>
            <a:r>
              <a:rPr lang="en-US" sz="1400" baseline="0" dirty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        q-value: estimate of the false discovery rate (smaller is better)</a:t>
            </a:r>
          </a:p>
          <a:p>
            <a:pPr defTabSz="457200" fontAlgn="auto">
              <a:spcAft>
                <a:spcPts val="0"/>
              </a:spcAft>
              <a:buFont typeface="Wingdings" pitchFamily="2" charset="2"/>
              <a:buNone/>
            </a:pPr>
            <a:r>
              <a:rPr lang="en-US" sz="1400" baseline="0" dirty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        p≤0.05 was taken as significant</a:t>
            </a: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3251082" y="2514600"/>
            <a:ext cx="24633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fontAlgn="auto">
              <a:spcAft>
                <a:spcPts val="0"/>
              </a:spcAft>
            </a:pPr>
            <a:r>
              <a:rPr lang="en-US" sz="1600" b="1" baseline="0" dirty="0">
                <a:solidFill>
                  <a:srgbClr val="4F9FCC"/>
                </a:solidFill>
                <a:latin typeface="+mj-lt"/>
                <a:ea typeface="+mj-ea"/>
                <a:cs typeface="+mj-cs"/>
              </a:rPr>
              <a:t>Sample Statistics Table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3528" y="6021288"/>
            <a:ext cx="39853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4D4D4D"/>
                </a:solidFill>
                <a:latin typeface="+mj-lt"/>
              </a:rPr>
              <a:t>The full table is supplied as a separate excel file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28945"/>
          <a:stretch/>
        </p:blipFill>
        <p:spPr>
          <a:xfrm>
            <a:off x="899592" y="4773418"/>
            <a:ext cx="7344816" cy="10093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965715-8290-4CA6-B54A-75E2E88E4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7147" y="2993063"/>
            <a:ext cx="5174978" cy="149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8251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>
                <a:solidFill>
                  <a:schemeClr val="tx2"/>
                </a:solidFill>
              </a:rPr>
              <a:t>Principal Component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F66D4C-1759-8055-79C0-75DBA82535C9}"/>
              </a:ext>
            </a:extLst>
          </p:cNvPr>
          <p:cNvGrpSpPr/>
          <p:nvPr/>
        </p:nvGrpSpPr>
        <p:grpSpPr>
          <a:xfrm>
            <a:off x="457200" y="785544"/>
            <a:ext cx="8229600" cy="5570806"/>
            <a:chOff x="457200" y="785544"/>
            <a:chExt cx="8229600" cy="557080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4D65377-CFE3-1053-7B9B-07F7B178D7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" r="20066" b="21263"/>
            <a:stretch/>
          </p:blipFill>
          <p:spPr>
            <a:xfrm>
              <a:off x="457200" y="785544"/>
              <a:ext cx="8229600" cy="5570806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3EE9C11-FE2E-199B-5A7A-F718FAC4CB37}"/>
                </a:ext>
              </a:extLst>
            </p:cNvPr>
            <p:cNvGrpSpPr/>
            <p:nvPr/>
          </p:nvGrpSpPr>
          <p:grpSpPr>
            <a:xfrm>
              <a:off x="7748015" y="914401"/>
              <a:ext cx="725425" cy="607822"/>
              <a:chOff x="7894319" y="3017521"/>
              <a:chExt cx="725425" cy="607822"/>
            </a:xfrm>
          </p:grpSpPr>
          <p:sp>
            <p:nvSpPr>
              <p:cNvPr id="6" name="Rectangle 17">
                <a:extLst>
                  <a:ext uri="{FF2B5EF4-FFF2-40B4-BE49-F238E27FC236}">
                    <a16:creationId xmlns:a16="http://schemas.microsoft.com/office/drawing/2014/main" id="{0463ED80-AF8C-29EC-C7F5-5A56133FDE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4319" y="3017521"/>
                <a:ext cx="725425" cy="607822"/>
              </a:xfrm>
              <a:prstGeom prst="rect">
                <a:avLst/>
              </a:prstGeom>
              <a:solidFill>
                <a:schemeClr val="bg1"/>
              </a:solidFill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AC15290-651E-60CF-4CC2-B58754559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22191" y="3046681"/>
                <a:ext cx="46968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icrosoft Sans Serif" panose="020B0604020202020204" pitchFamily="34" charset="0"/>
                  </a:rPr>
                  <a:t>Gender</a:t>
                </a:r>
                <a:endPara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E4D7081-F2AB-D01F-4519-FF6097367C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70838" y="3275013"/>
                <a:ext cx="112713" cy="111125"/>
                <a:chOff x="5021" y="2063"/>
                <a:chExt cx="71" cy="70"/>
              </a:xfrm>
            </p:grpSpPr>
            <p:sp>
              <p:nvSpPr>
                <p:cNvPr id="15" name="Rectangle 7">
                  <a:extLst>
                    <a:ext uri="{FF2B5EF4-FFF2-40B4-BE49-F238E27FC236}">
                      <a16:creationId xmlns:a16="http://schemas.microsoft.com/office/drawing/2014/main" id="{595C53F1-AD1C-5151-0747-4696467B75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1" y="2063"/>
                  <a:ext cx="71" cy="7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8">
                  <a:extLst>
                    <a:ext uri="{FF2B5EF4-FFF2-40B4-BE49-F238E27FC236}">
                      <a16:creationId xmlns:a16="http://schemas.microsoft.com/office/drawing/2014/main" id="{F0B4F743-6A5E-7C9C-9620-34C72D3C1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6" y="2068"/>
                  <a:ext cx="61" cy="60"/>
                </a:xfrm>
                <a:prstGeom prst="ellipse">
                  <a:avLst/>
                </a:prstGeom>
                <a:solidFill>
                  <a:srgbClr val="C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Oval 9">
                  <a:extLst>
                    <a:ext uri="{FF2B5EF4-FFF2-40B4-BE49-F238E27FC236}">
                      <a16:creationId xmlns:a16="http://schemas.microsoft.com/office/drawing/2014/main" id="{FDBAC9F1-5B23-612C-3CCE-18C089C342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6" y="2068"/>
                  <a:ext cx="61" cy="60"/>
                </a:xfrm>
                <a:prstGeom prst="ellipse">
                  <a:avLst/>
                </a:prstGeom>
                <a:noFill/>
                <a:ln w="793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7678D6-8D20-803A-0285-E6315A817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1338" y="3275013"/>
                <a:ext cx="412750" cy="158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icrosoft Sans Serif" panose="020B0604020202020204" pitchFamily="34" charset="0"/>
                  </a:rPr>
                  <a:t>Female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0" name="Group 15">
                <a:extLst>
                  <a:ext uri="{FF2B5EF4-FFF2-40B4-BE49-F238E27FC236}">
                    <a16:creationId xmlns:a16="http://schemas.microsoft.com/office/drawing/2014/main" id="{414AF998-440A-F2FE-FAC2-195960F1CF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70838" y="3443288"/>
                <a:ext cx="112713" cy="112713"/>
                <a:chOff x="5021" y="2169"/>
                <a:chExt cx="71" cy="71"/>
              </a:xfrm>
            </p:grpSpPr>
            <p:sp>
              <p:nvSpPr>
                <p:cNvPr id="12" name="Rectangle 12">
                  <a:extLst>
                    <a:ext uri="{FF2B5EF4-FFF2-40B4-BE49-F238E27FC236}">
                      <a16:creationId xmlns:a16="http://schemas.microsoft.com/office/drawing/2014/main" id="{CAA9B932-F0D7-C696-B04A-BF8C29CFC8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1" y="2169"/>
                  <a:ext cx="71" cy="7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Oval 13">
                  <a:extLst>
                    <a:ext uri="{FF2B5EF4-FFF2-40B4-BE49-F238E27FC236}">
                      <a16:creationId xmlns:a16="http://schemas.microsoft.com/office/drawing/2014/main" id="{E5C56A8A-E193-6A9E-4EB6-34442C11AD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6" y="2174"/>
                  <a:ext cx="61" cy="61"/>
                </a:xfrm>
                <a:prstGeom prst="ellipse">
                  <a:avLst/>
                </a:prstGeom>
                <a:solidFill>
                  <a:srgbClr val="1E9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Oval 14">
                  <a:extLst>
                    <a:ext uri="{FF2B5EF4-FFF2-40B4-BE49-F238E27FC236}">
                      <a16:creationId xmlns:a16="http://schemas.microsoft.com/office/drawing/2014/main" id="{B7D22EF3-9951-DF80-1493-30DD8A8AF4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6" y="2174"/>
                  <a:ext cx="61" cy="61"/>
                </a:xfrm>
                <a:prstGeom prst="ellipse">
                  <a:avLst/>
                </a:prstGeom>
                <a:noFill/>
                <a:ln w="7938" cap="flat">
                  <a:solidFill>
                    <a:srgbClr val="0078ED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" name="Rectangle 16">
                <a:extLst>
                  <a:ext uri="{FF2B5EF4-FFF2-40B4-BE49-F238E27FC236}">
                    <a16:creationId xmlns:a16="http://schemas.microsoft.com/office/drawing/2014/main" id="{6008932E-3C7A-138B-A5BE-74884A222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1338" y="3443288"/>
                <a:ext cx="292100" cy="158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icrosoft Sans Serif" panose="020B0604020202020204" pitchFamily="34" charset="0"/>
                  </a:rPr>
                  <a:t>Male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016232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>
                <a:solidFill>
                  <a:schemeClr val="tx2"/>
                </a:solidFill>
              </a:rPr>
              <a:t>PCA: Labeled by Animal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0533109-D369-8974-AB9C-4B32F8BC21BB}"/>
              </a:ext>
            </a:extLst>
          </p:cNvPr>
          <p:cNvGrpSpPr/>
          <p:nvPr/>
        </p:nvGrpSpPr>
        <p:grpSpPr>
          <a:xfrm>
            <a:off x="457200" y="785544"/>
            <a:ext cx="8229600" cy="5570806"/>
            <a:chOff x="457200" y="785544"/>
            <a:chExt cx="8229600" cy="557080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5F66D4C-1759-8055-79C0-75DBA82535C9}"/>
                </a:ext>
              </a:extLst>
            </p:cNvPr>
            <p:cNvGrpSpPr/>
            <p:nvPr/>
          </p:nvGrpSpPr>
          <p:grpSpPr>
            <a:xfrm>
              <a:off x="457200" y="785544"/>
              <a:ext cx="8229600" cy="5570806"/>
              <a:chOff x="457200" y="785544"/>
              <a:chExt cx="8229600" cy="5570806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54D65377-CFE3-1053-7B9B-07F7B178D7A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7" r="20066" b="21263"/>
              <a:stretch/>
            </p:blipFill>
            <p:spPr>
              <a:xfrm>
                <a:off x="457200" y="785544"/>
                <a:ext cx="8229600" cy="5570806"/>
              </a:xfrm>
              <a:prstGeom prst="rect">
                <a:avLst/>
              </a:prstGeom>
            </p:spPr>
          </p:pic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B3EE9C11-FE2E-199B-5A7A-F718FAC4CB37}"/>
                  </a:ext>
                </a:extLst>
              </p:cNvPr>
              <p:cNvGrpSpPr/>
              <p:nvPr/>
            </p:nvGrpSpPr>
            <p:grpSpPr>
              <a:xfrm>
                <a:off x="7748015" y="914401"/>
                <a:ext cx="725425" cy="607822"/>
                <a:chOff x="7894319" y="3017521"/>
                <a:chExt cx="725425" cy="607822"/>
              </a:xfrm>
            </p:grpSpPr>
            <p:sp>
              <p:nvSpPr>
                <p:cNvPr id="6" name="Rectangle 17">
                  <a:extLst>
                    <a:ext uri="{FF2B5EF4-FFF2-40B4-BE49-F238E27FC236}">
                      <a16:creationId xmlns:a16="http://schemas.microsoft.com/office/drawing/2014/main" id="{0463ED80-AF8C-29EC-C7F5-5A56133FDE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894319" y="3017521"/>
                  <a:ext cx="725425" cy="607822"/>
                </a:xfrm>
                <a:prstGeom prst="rect">
                  <a:avLst/>
                </a:prstGeom>
                <a:solidFill>
                  <a:schemeClr val="bg1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AAC15290-651E-60CF-4CC2-B58754559E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22191" y="3046681"/>
                  <a:ext cx="469680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anose="020B0604020202020204" pitchFamily="34" charset="0"/>
                    </a:rPr>
                    <a:t>Gender</a:t>
                  </a:r>
                  <a:endPara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2E4D7081-F2AB-D01F-4519-FF6097367C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970838" y="3275013"/>
                  <a:ext cx="112713" cy="111125"/>
                  <a:chOff x="5021" y="2063"/>
                  <a:chExt cx="71" cy="70"/>
                </a:xfrm>
              </p:grpSpPr>
              <p:sp>
                <p:nvSpPr>
                  <p:cNvPr id="15" name="Rectangle 7">
                    <a:extLst>
                      <a:ext uri="{FF2B5EF4-FFF2-40B4-BE49-F238E27FC236}">
                        <a16:creationId xmlns:a16="http://schemas.microsoft.com/office/drawing/2014/main" id="{595C53F1-AD1C-5151-0747-4696467B75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1" y="2063"/>
                    <a:ext cx="71" cy="7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" name="Oval 8">
                    <a:extLst>
                      <a:ext uri="{FF2B5EF4-FFF2-40B4-BE49-F238E27FC236}">
                        <a16:creationId xmlns:a16="http://schemas.microsoft.com/office/drawing/2014/main" id="{F0B4F743-6A5E-7C9C-9620-34C72D3C1E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6" y="2068"/>
                    <a:ext cx="61" cy="6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" name="Oval 9">
                    <a:extLst>
                      <a:ext uri="{FF2B5EF4-FFF2-40B4-BE49-F238E27FC236}">
                        <a16:creationId xmlns:a16="http://schemas.microsoft.com/office/drawing/2014/main" id="{FDBAC9F1-5B23-612C-3CCE-18C089C342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6" y="2068"/>
                    <a:ext cx="61" cy="60"/>
                  </a:xfrm>
                  <a:prstGeom prst="ellipse">
                    <a:avLst/>
                  </a:prstGeom>
                  <a:noFill/>
                  <a:ln w="7938" cap="flat">
                    <a:solidFill>
                      <a:srgbClr val="A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087678D6-8D20-803A-0285-E6315A817D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61338" y="3275013"/>
                  <a:ext cx="412750" cy="158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9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anose="020B0604020202020204" pitchFamily="34" charset="0"/>
                    </a:rPr>
                    <a:t>Female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0" name="Group 15">
                  <a:extLst>
                    <a:ext uri="{FF2B5EF4-FFF2-40B4-BE49-F238E27FC236}">
                      <a16:creationId xmlns:a16="http://schemas.microsoft.com/office/drawing/2014/main" id="{414AF998-440A-F2FE-FAC2-195960F1CF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970838" y="3443288"/>
                  <a:ext cx="112713" cy="112713"/>
                  <a:chOff x="5021" y="2169"/>
                  <a:chExt cx="71" cy="71"/>
                </a:xfrm>
              </p:grpSpPr>
              <p:sp>
                <p:nvSpPr>
                  <p:cNvPr id="12" name="Rectangle 12">
                    <a:extLst>
                      <a:ext uri="{FF2B5EF4-FFF2-40B4-BE49-F238E27FC236}">
                        <a16:creationId xmlns:a16="http://schemas.microsoft.com/office/drawing/2014/main" id="{CAA9B932-F0D7-C696-B04A-BF8C29CFC8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1" y="2169"/>
                    <a:ext cx="71" cy="7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" name="Oval 13">
                    <a:extLst>
                      <a:ext uri="{FF2B5EF4-FFF2-40B4-BE49-F238E27FC236}">
                        <a16:creationId xmlns:a16="http://schemas.microsoft.com/office/drawing/2014/main" id="{E5C56A8A-E193-6A9E-4EB6-34442C11AD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6" y="2174"/>
                    <a:ext cx="61" cy="61"/>
                  </a:xfrm>
                  <a:prstGeom prst="ellipse">
                    <a:avLst/>
                  </a:prstGeom>
                  <a:solidFill>
                    <a:srgbClr val="1E90FF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" name="Oval 14">
                    <a:extLst>
                      <a:ext uri="{FF2B5EF4-FFF2-40B4-BE49-F238E27FC236}">
                        <a16:creationId xmlns:a16="http://schemas.microsoft.com/office/drawing/2014/main" id="{B7D22EF3-9951-DF80-1493-30DD8A8AF4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6" y="2174"/>
                    <a:ext cx="61" cy="61"/>
                  </a:xfrm>
                  <a:prstGeom prst="ellipse">
                    <a:avLst/>
                  </a:prstGeom>
                  <a:noFill/>
                  <a:ln w="7938" cap="flat">
                    <a:solidFill>
                      <a:srgbClr val="0078ED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" name="Rectangle 16">
                  <a:extLst>
                    <a:ext uri="{FF2B5EF4-FFF2-40B4-BE49-F238E27FC236}">
                      <a16:creationId xmlns:a16="http://schemas.microsoft.com/office/drawing/2014/main" id="{6008932E-3C7A-138B-A5BE-74884A2227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61338" y="3443288"/>
                  <a:ext cx="292100" cy="158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9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anose="020B0604020202020204" pitchFamily="34" charset="0"/>
                    </a:rPr>
                    <a:t>Male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72887A-0988-7E8E-939D-4DF9BC596E01}"/>
                </a:ext>
              </a:extLst>
            </p:cNvPr>
            <p:cNvSpPr txBox="1"/>
            <p:nvPr/>
          </p:nvSpPr>
          <p:spPr>
            <a:xfrm>
              <a:off x="1859280" y="1121192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E90FF"/>
                  </a:solidFill>
                </a:rPr>
                <a:t>B3S9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13E1ED4-8362-193E-7DC6-B23B85ACF6B7}"/>
                </a:ext>
              </a:extLst>
            </p:cNvPr>
            <p:cNvSpPr txBox="1"/>
            <p:nvPr/>
          </p:nvSpPr>
          <p:spPr>
            <a:xfrm>
              <a:off x="2706624" y="4307894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E90FF"/>
                  </a:solidFill>
                </a:rPr>
                <a:t>B3S2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7427633-B0F5-4CB4-E587-74F161DB4844}"/>
                </a:ext>
              </a:extLst>
            </p:cNvPr>
            <p:cNvSpPr txBox="1"/>
            <p:nvPr/>
          </p:nvSpPr>
          <p:spPr>
            <a:xfrm>
              <a:off x="1347216" y="3938563"/>
              <a:ext cx="6735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E90FF"/>
                  </a:solidFill>
                </a:rPr>
                <a:t>B3S7,</a:t>
              </a:r>
            </a:p>
            <a:p>
              <a:r>
                <a:rPr lang="en-US" sz="1400" dirty="0">
                  <a:solidFill>
                    <a:srgbClr val="1E90FF"/>
                  </a:solidFill>
                </a:rPr>
                <a:t>B3S3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5C5BED6-C6BD-0015-35CE-5FC6CB3D5237}"/>
                </a:ext>
              </a:extLst>
            </p:cNvPr>
            <p:cNvSpPr txBox="1"/>
            <p:nvPr/>
          </p:nvSpPr>
          <p:spPr>
            <a:xfrm>
              <a:off x="1413223" y="5038169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E90FF"/>
                  </a:solidFill>
                </a:rPr>
                <a:t>B3S6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39CCCF-9360-13E8-BEF2-E43F8F0E8816}"/>
                </a:ext>
              </a:extLst>
            </p:cNvPr>
            <p:cNvSpPr txBox="1"/>
            <p:nvPr/>
          </p:nvSpPr>
          <p:spPr>
            <a:xfrm>
              <a:off x="2503554" y="5123513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E90FF"/>
                  </a:solidFill>
                </a:rPr>
                <a:t>B3S4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A36E1DF-BABD-C805-3924-7BF87C711F0E}"/>
                </a:ext>
              </a:extLst>
            </p:cNvPr>
            <p:cNvSpPr txBox="1"/>
            <p:nvPr/>
          </p:nvSpPr>
          <p:spPr>
            <a:xfrm>
              <a:off x="4209262" y="4307894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E90FF"/>
                  </a:solidFill>
                </a:rPr>
                <a:t>B3S5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E1DF14A-2388-FEC5-E7E9-4F454D3A6778}"/>
                </a:ext>
              </a:extLst>
            </p:cNvPr>
            <p:cNvSpPr txBox="1"/>
            <p:nvPr/>
          </p:nvSpPr>
          <p:spPr>
            <a:xfrm>
              <a:off x="1731264" y="1825577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E90FF"/>
                  </a:solidFill>
                </a:rPr>
                <a:t>B3S8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1123A99-6082-67A9-8BAF-2E39186A00E0}"/>
                </a:ext>
              </a:extLst>
            </p:cNvPr>
            <p:cNvSpPr txBox="1"/>
            <p:nvPr/>
          </p:nvSpPr>
          <p:spPr>
            <a:xfrm>
              <a:off x="6171056" y="4615671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E90FF"/>
                  </a:solidFill>
                </a:rPr>
                <a:t>B3S1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1397B5-5AFC-9A37-AEAB-B90E7D361B90}"/>
                </a:ext>
              </a:extLst>
            </p:cNvPr>
            <p:cNvSpPr txBox="1"/>
            <p:nvPr/>
          </p:nvSpPr>
          <p:spPr>
            <a:xfrm>
              <a:off x="7136318" y="3156343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B1S2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B65DBFE-EECA-E1AF-8A95-098DF069BD4F}"/>
                </a:ext>
              </a:extLst>
            </p:cNvPr>
            <p:cNvSpPr txBox="1"/>
            <p:nvPr/>
          </p:nvSpPr>
          <p:spPr>
            <a:xfrm>
              <a:off x="6219679" y="2801254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B1S8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A2692DB-0343-D5CC-C162-814A203A9234}"/>
                </a:ext>
              </a:extLst>
            </p:cNvPr>
            <p:cNvSpPr txBox="1"/>
            <p:nvPr/>
          </p:nvSpPr>
          <p:spPr>
            <a:xfrm>
              <a:off x="6177152" y="3476312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B1S5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0EFCC14-226F-F84D-55AF-0FE08D5FCD1E}"/>
                </a:ext>
              </a:extLst>
            </p:cNvPr>
            <p:cNvSpPr txBox="1"/>
            <p:nvPr/>
          </p:nvSpPr>
          <p:spPr>
            <a:xfrm>
              <a:off x="6158863" y="4000117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B1S10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219E01D-A915-B0B3-5A05-3A111BB12627}"/>
                </a:ext>
              </a:extLst>
            </p:cNvPr>
            <p:cNvSpPr txBox="1"/>
            <p:nvPr/>
          </p:nvSpPr>
          <p:spPr>
            <a:xfrm>
              <a:off x="4709478" y="3950591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B1S13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3FC5119-6F52-760B-482B-A2D3382A1CD2}"/>
                </a:ext>
              </a:extLst>
            </p:cNvPr>
            <p:cNvSpPr txBox="1"/>
            <p:nvPr/>
          </p:nvSpPr>
          <p:spPr>
            <a:xfrm>
              <a:off x="4967392" y="3047727"/>
              <a:ext cx="7232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B1S9,</a:t>
              </a:r>
            </a:p>
            <a:p>
              <a:r>
                <a:rPr lang="en-US" sz="1400" dirty="0">
                  <a:solidFill>
                    <a:srgbClr val="C00000"/>
                  </a:solidFill>
                </a:rPr>
                <a:t>B1S12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804003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>
                <a:solidFill>
                  <a:schemeClr val="tx2"/>
                </a:solidFill>
              </a:rPr>
              <a:t>Microbially-Associated Metabolites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520C-6070-49E2-B459-CDB0BDCBA57E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3E56EE1-4910-196B-AB7A-DB21A9C05202}"/>
              </a:ext>
            </a:extLst>
          </p:cNvPr>
          <p:cNvGrpSpPr/>
          <p:nvPr/>
        </p:nvGrpSpPr>
        <p:grpSpPr>
          <a:xfrm>
            <a:off x="127116" y="681318"/>
            <a:ext cx="8889768" cy="6057900"/>
            <a:chOff x="127116" y="681318"/>
            <a:chExt cx="8889768" cy="60579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AC52FA7-3955-412F-425C-F41850F4A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29062" y="1166163"/>
              <a:ext cx="2893656" cy="358183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C223B9E-2146-85D6-1CFD-A673FA7F29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270" r="985" b="2985"/>
            <a:stretch/>
          </p:blipFill>
          <p:spPr>
            <a:xfrm>
              <a:off x="5534896" y="5334660"/>
              <a:ext cx="3481988" cy="80833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B1F6122-E1AA-4930-9DF8-1BFE70854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95485" y="2737259"/>
              <a:ext cx="2586711" cy="1920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34C86AC-8B9F-415C-AF76-15A29594A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95485" y="681318"/>
              <a:ext cx="2586711" cy="1920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72AC1E1-F311-42E1-A4E7-99C64756C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95485" y="4801235"/>
              <a:ext cx="2586711" cy="1920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D70B5FC-6E50-C572-DD21-EA5680601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7116" y="681318"/>
              <a:ext cx="2636520" cy="6057900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New Master">
  <a:themeElements>
    <a:clrScheme name="Metabolon 2020 3">
      <a:dk1>
        <a:srgbClr val="001D38"/>
      </a:dk1>
      <a:lt1>
        <a:srgbClr val="FFFFFF"/>
      </a:lt1>
      <a:dk2>
        <a:srgbClr val="001D37"/>
      </a:dk2>
      <a:lt2>
        <a:srgbClr val="F1FAFB"/>
      </a:lt2>
      <a:accent1>
        <a:srgbClr val="001D37"/>
      </a:accent1>
      <a:accent2>
        <a:srgbClr val="28496E"/>
      </a:accent2>
      <a:accent3>
        <a:srgbClr val="FF4F57"/>
      </a:accent3>
      <a:accent4>
        <a:srgbClr val="855DA3"/>
      </a:accent4>
      <a:accent5>
        <a:srgbClr val="FCA750"/>
      </a:accent5>
      <a:accent6>
        <a:srgbClr val="D3DEE6"/>
      </a:accent6>
      <a:hlink>
        <a:srgbClr val="FF4F57"/>
      </a:hlink>
      <a:folHlink>
        <a:srgbClr val="28496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Metabolon-2020-Corporate</Template>
  <TotalTime>1906</TotalTime>
  <Words>380</Words>
  <Application>Microsoft Office PowerPoint</Application>
  <PresentationFormat>On-screen Show (4:3)</PresentationFormat>
  <Paragraphs>118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Microsoft Sans Serif</vt:lpstr>
      <vt:lpstr>Montserrat</vt:lpstr>
      <vt:lpstr>Times New Roman</vt:lpstr>
      <vt:lpstr>Wingdings</vt:lpstr>
      <vt:lpstr>New Master</vt:lpstr>
      <vt:lpstr>PowerPoint Presentation</vt:lpstr>
      <vt:lpstr>Study Overview</vt:lpstr>
      <vt:lpstr>Statistical Summary</vt:lpstr>
      <vt:lpstr>Platform QC and Metabolite Summary</vt:lpstr>
      <vt:lpstr>Data Display</vt:lpstr>
      <vt:lpstr>Statistical Analyses </vt:lpstr>
      <vt:lpstr>Principal Component Analysis</vt:lpstr>
      <vt:lpstr>PCA: Labeled by Animal </vt:lpstr>
      <vt:lpstr>Microbially-Associated Metabolites</vt:lpstr>
      <vt:lpstr>Nucleotide Metabolism</vt:lpstr>
      <vt:lpstr>Protein Degradation</vt:lpstr>
      <vt:lpstr>Inflammatory &amp; Oxidative Stress Markers</vt:lpstr>
      <vt:lpstr>Carbohydrate Metabolism</vt:lpstr>
      <vt:lpstr>PowerPoint Presentation</vt:lpstr>
    </vt:vector>
  </TitlesOfParts>
  <Manager/>
  <Company>Metabolon,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kboyd</dc:creator>
  <cp:keywords/>
  <dc:description/>
  <cp:lastModifiedBy>Jason Winnike</cp:lastModifiedBy>
  <cp:revision>112</cp:revision>
  <dcterms:created xsi:type="dcterms:W3CDTF">2012-12-17T15:48:44Z</dcterms:created>
  <dcterms:modified xsi:type="dcterms:W3CDTF">2022-10-24T21:22:19Z</dcterms:modified>
  <cp:category/>
</cp:coreProperties>
</file>